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381000"/>
            <a:ext cx="8686800" cy="6248400"/>
          </a:xfrm>
        </p:spPr>
        <p:txBody>
          <a:bodyPr>
            <a:normAutofit fontScale="90000"/>
          </a:bodyPr>
          <a:lstStyle/>
          <a:p>
            <a:pPr algn="r"/>
            <a:r>
              <a:rPr lang="ar-SA" sz="2800" b="1" u="sng" dirty="0" smtClean="0"/>
              <a:t>نظريات علم الاجتماع الرياضي وتطبيقاتها في المجال الرياضي</a:t>
            </a:r>
            <a:r>
              <a:rPr lang="en-US" sz="5300" dirty="0" smtClean="0"/>
              <a:t/>
            </a:r>
            <a:br>
              <a:rPr lang="en-US" sz="5300" dirty="0" smtClean="0"/>
            </a:br>
            <a:r>
              <a:rPr lang="ar-IQ" sz="5300" dirty="0" smtClean="0"/>
              <a:t>1) </a:t>
            </a:r>
            <a:r>
              <a:rPr lang="ar-SA" sz="4400" dirty="0" smtClean="0"/>
              <a:t>النظرية البنائية الوظيفية</a:t>
            </a:r>
            <a:r>
              <a:rPr lang="en-US" sz="4400" dirty="0" smtClean="0"/>
              <a:t/>
            </a:r>
            <a:br>
              <a:rPr lang="en-US" sz="4400" dirty="0" smtClean="0"/>
            </a:br>
            <a:r>
              <a:rPr lang="en-US" sz="4400" dirty="0" smtClean="0"/>
              <a:t/>
            </a:r>
            <a:br>
              <a:rPr lang="en-US" sz="4400" dirty="0" smtClean="0"/>
            </a:br>
            <a:r>
              <a:rPr lang="ar-SA" sz="4400" dirty="0" smtClean="0"/>
              <a:t>2) نظرية الصراع الاجتماعي</a:t>
            </a:r>
            <a:r>
              <a:rPr lang="en-US" sz="4400" dirty="0" smtClean="0"/>
              <a:t/>
            </a:r>
            <a:br>
              <a:rPr lang="en-US" sz="4400" dirty="0" smtClean="0"/>
            </a:br>
            <a:r>
              <a:rPr lang="en-US" sz="4400" dirty="0" smtClean="0"/>
              <a:t/>
            </a:r>
            <a:br>
              <a:rPr lang="en-US" sz="4400" dirty="0" smtClean="0"/>
            </a:br>
            <a:r>
              <a:rPr lang="ar-SA" sz="4400" dirty="0" smtClean="0"/>
              <a:t>3) نظرية التفاعل الرمزي</a:t>
            </a:r>
            <a:r>
              <a:rPr lang="en-US" sz="4400" dirty="0" smtClean="0"/>
              <a:t/>
            </a:r>
            <a:br>
              <a:rPr lang="en-US" sz="4400" dirty="0" smtClean="0"/>
            </a:br>
            <a:r>
              <a:rPr lang="ar-SA" sz="4400" dirty="0" smtClean="0"/>
              <a:t> </a:t>
            </a:r>
            <a:r>
              <a:rPr lang="en-US" sz="4400" dirty="0" smtClean="0"/>
              <a:t/>
            </a:r>
            <a:br>
              <a:rPr lang="en-US" sz="4400" dirty="0" smtClean="0"/>
            </a:br>
            <a:r>
              <a:rPr lang="ar-IQ" sz="4400" dirty="0" smtClean="0"/>
              <a:t>4) </a:t>
            </a:r>
            <a:r>
              <a:rPr lang="ar-SA" sz="4400" dirty="0" smtClean="0"/>
              <a:t>النظرية النقدية</a:t>
            </a:r>
            <a:r>
              <a:rPr lang="en-US" sz="4400" dirty="0" smtClean="0"/>
              <a:t/>
            </a:r>
            <a:br>
              <a:rPr lang="en-US" sz="4400" dirty="0" smtClean="0"/>
            </a:br>
            <a:r>
              <a:rPr lang="en-US" sz="4400" dirty="0" smtClean="0"/>
              <a:t/>
            </a:r>
            <a:br>
              <a:rPr lang="en-US" sz="4400" dirty="0" smtClean="0"/>
            </a:br>
            <a:r>
              <a:rPr lang="ar-IQ" sz="4400" dirty="0" smtClean="0"/>
              <a:t>5) </a:t>
            </a:r>
            <a:r>
              <a:rPr lang="ar-SA" sz="4400" dirty="0" smtClean="0"/>
              <a:t>النظرية الهيكلية </a:t>
            </a:r>
            <a:r>
              <a:rPr lang="en-US" dirty="0" smtClean="0"/>
              <a:t/>
            </a:r>
            <a:br>
              <a:rPr lang="en-US" dirty="0" smtClean="0"/>
            </a:br>
            <a:endParaRPr lang="ar-SA" dirty="0"/>
          </a:p>
        </p:txBody>
      </p:sp>
    </p:spTree>
  </p:cSld>
  <p:clrMapOvr>
    <a:masterClrMapping/>
  </p:clrMapOvr>
  <p:transition spd="slow">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28600"/>
            <a:ext cx="7851648" cy="838200"/>
          </a:xfrm>
        </p:spPr>
        <p:txBody>
          <a:bodyPr>
            <a:normAutofit/>
          </a:bodyPr>
          <a:lstStyle/>
          <a:p>
            <a:pPr algn="l" rtl="1"/>
            <a:r>
              <a:rPr lang="ar-SA" sz="4000" u="sng" dirty="0" smtClean="0">
                <a:solidFill>
                  <a:srgbClr val="FF0000"/>
                </a:solidFill>
              </a:rPr>
              <a:t> أولا: النظرية البنائية الوظيفية </a:t>
            </a:r>
            <a:r>
              <a:rPr lang="en-US" sz="4000" u="sng" dirty="0" smtClean="0">
                <a:solidFill>
                  <a:srgbClr val="FF0000"/>
                </a:solidFill>
              </a:rPr>
              <a:t>functional theory</a:t>
            </a:r>
            <a:r>
              <a:rPr lang="ar-SA" sz="4000" u="sng" dirty="0" smtClean="0">
                <a:solidFill>
                  <a:srgbClr val="FF0000"/>
                </a:solidFill>
              </a:rPr>
              <a:t>               </a:t>
            </a:r>
            <a:endParaRPr lang="ar-SA" sz="4000" dirty="0">
              <a:solidFill>
                <a:srgbClr val="FF0000"/>
              </a:solidFill>
            </a:endParaRPr>
          </a:p>
        </p:txBody>
      </p:sp>
      <p:sp>
        <p:nvSpPr>
          <p:cNvPr id="3" name="عنوان فرعي 2"/>
          <p:cNvSpPr>
            <a:spLocks noGrp="1"/>
          </p:cNvSpPr>
          <p:nvPr>
            <p:ph type="subTitle" idx="1"/>
          </p:nvPr>
        </p:nvSpPr>
        <p:spPr>
          <a:xfrm>
            <a:off x="533400" y="1295400"/>
            <a:ext cx="8382000" cy="5334000"/>
          </a:xfrm>
        </p:spPr>
        <p:txBody>
          <a:bodyPr>
            <a:normAutofit/>
          </a:bodyPr>
          <a:lstStyle/>
          <a:p>
            <a:pPr marL="514350" indent="-514350">
              <a:buAutoNum type="arabicParenR"/>
            </a:pPr>
            <a:r>
              <a:rPr lang="ar-SA" b="1" dirty="0" smtClean="0"/>
              <a:t>الرواد الأوائل المؤسسين للنظرية البنائية الوظيفية في علم الاجتماع </a:t>
            </a:r>
            <a:r>
              <a:rPr lang="ar-SA" b="1" dirty="0" err="1" smtClean="0"/>
              <a:t>أوغست</a:t>
            </a:r>
            <a:r>
              <a:rPr lang="ar-SA" b="1" dirty="0" smtClean="0"/>
              <a:t> كونت , </a:t>
            </a:r>
            <a:r>
              <a:rPr lang="ar-SA" b="1" dirty="0" err="1" smtClean="0"/>
              <a:t>ودوركايم</a:t>
            </a:r>
            <a:r>
              <a:rPr lang="ar-SA" b="1" dirty="0" smtClean="0"/>
              <a:t> , </a:t>
            </a:r>
            <a:r>
              <a:rPr lang="ar-SA" b="1" dirty="0" err="1" smtClean="0"/>
              <a:t>وهربرت</a:t>
            </a:r>
            <a:r>
              <a:rPr lang="ar-SA" b="1" dirty="0" smtClean="0"/>
              <a:t> سبنسر . فهؤلاء هم الذين وضعوا الحجر الأساس لهذه النظرية</a:t>
            </a:r>
            <a:endParaRPr lang="ar-IQ" b="1" dirty="0" smtClean="0"/>
          </a:p>
          <a:p>
            <a:pPr marL="514350" indent="-514350"/>
            <a:endParaRPr lang="ar-IQ" sz="1200" dirty="0" smtClean="0"/>
          </a:p>
          <a:p>
            <a:r>
              <a:rPr lang="ar-SA" b="1" u="sng" dirty="0" smtClean="0"/>
              <a:t>يعتقد أصحاب هذه النظرية</a:t>
            </a:r>
            <a:r>
              <a:rPr lang="ar-SA" dirty="0" smtClean="0"/>
              <a:t> </a:t>
            </a:r>
            <a:r>
              <a:rPr lang="en-US" dirty="0" smtClean="0"/>
              <a:t> :</a:t>
            </a:r>
          </a:p>
          <a:p>
            <a:pPr lvl="0"/>
            <a:r>
              <a:rPr lang="en-US" dirty="0" smtClean="0"/>
              <a:t> </a:t>
            </a:r>
            <a:r>
              <a:rPr lang="ar-IQ" dirty="0" smtClean="0"/>
              <a:t>1) </a:t>
            </a:r>
            <a:r>
              <a:rPr lang="ar-SA" b="1" dirty="0" smtClean="0"/>
              <a:t>أن المجتمع مجموعة من الأجزاء المترابطة وتكون نظاما منظماً</a:t>
            </a:r>
            <a:r>
              <a:rPr lang="ar-IQ" b="1" dirty="0" smtClean="0"/>
              <a:t> مترابطاً مع بعضه.</a:t>
            </a:r>
          </a:p>
          <a:p>
            <a:pPr lvl="0"/>
            <a:endParaRPr lang="en-US" sz="1050" b="1" dirty="0" smtClean="0"/>
          </a:p>
          <a:p>
            <a:pPr lvl="0"/>
            <a:r>
              <a:rPr lang="ar-IQ" b="1" dirty="0" smtClean="0"/>
              <a:t>2) </a:t>
            </a:r>
            <a:r>
              <a:rPr lang="ar-SA" b="1" dirty="0" smtClean="0"/>
              <a:t>أن </a:t>
            </a:r>
            <a:r>
              <a:rPr lang="ar-SA" b="1" dirty="0" err="1" smtClean="0"/>
              <a:t>اواصر</a:t>
            </a:r>
            <a:r>
              <a:rPr lang="ar-SA" b="1" dirty="0" smtClean="0"/>
              <a:t> المجتمع متماسكة بفعل القيم الأساسية التي تجمعهم</a:t>
            </a:r>
            <a:r>
              <a:rPr lang="en-US" b="1" dirty="0" smtClean="0"/>
              <a:t>. </a:t>
            </a:r>
            <a:endParaRPr lang="ar-IQ" b="1" dirty="0" smtClean="0"/>
          </a:p>
          <a:p>
            <a:pPr lvl="0"/>
            <a:endParaRPr lang="en-US" sz="1100" b="1" dirty="0" smtClean="0"/>
          </a:p>
          <a:p>
            <a:pPr lvl="0"/>
            <a:r>
              <a:rPr lang="ar-IQ" b="1" dirty="0" smtClean="0"/>
              <a:t>3) </a:t>
            </a:r>
            <a:r>
              <a:rPr lang="ar-SA" b="1" dirty="0" smtClean="0"/>
              <a:t>أن الرياضة تسهم في تحقيق حاجات النظام الاجتماعي </a:t>
            </a:r>
            <a:r>
              <a:rPr lang="en-US" b="1" dirty="0" smtClean="0"/>
              <a:t>.</a:t>
            </a:r>
          </a:p>
          <a:p>
            <a:pPr lvl="0"/>
            <a:endParaRPr lang="en-US" sz="1600" b="1" dirty="0" smtClean="0"/>
          </a:p>
          <a:p>
            <a:pPr lvl="0"/>
            <a:r>
              <a:rPr lang="ar-IQ" b="1" dirty="0" smtClean="0"/>
              <a:t>4) </a:t>
            </a:r>
            <a:r>
              <a:rPr lang="ar-SA" b="1" dirty="0" smtClean="0"/>
              <a:t>أن للممارسات الاجتماعية  دوراً ووظيفة</a:t>
            </a:r>
            <a:r>
              <a:rPr lang="en-US" b="1" dirty="0" smtClean="0"/>
              <a:t>  .</a:t>
            </a:r>
            <a:r>
              <a:rPr lang="en-US" b="1" u="sng" dirty="0" smtClean="0"/>
              <a:t> </a:t>
            </a:r>
            <a:endParaRPr lang="en-US" b="1" dirty="0" smtClean="0"/>
          </a:p>
          <a:p>
            <a:pPr marL="514350" indent="-514350"/>
            <a:endParaRPr lang="ar-SA"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6117336"/>
          </a:xfrm>
        </p:spPr>
        <p:txBody>
          <a:bodyPr>
            <a:normAutofit fontScale="90000"/>
          </a:bodyPr>
          <a:lstStyle/>
          <a:p>
            <a:pPr algn="ctr"/>
            <a:r>
              <a:rPr lang="ar-SA" b="1" u="sng" dirty="0" smtClean="0">
                <a:solidFill>
                  <a:schemeClr val="accent2">
                    <a:lumMod val="75000"/>
                  </a:schemeClr>
                </a:solidFill>
              </a:rPr>
              <a:t>مواطن الضعف في النظرية البنائية الوظيفية</a:t>
            </a:r>
            <a:r>
              <a:rPr lang="en-US" b="1" u="sng" dirty="0" smtClean="0">
                <a:solidFill>
                  <a:schemeClr val="accent2">
                    <a:lumMod val="75000"/>
                  </a:schemeClr>
                </a:solidFill>
              </a:rPr>
              <a:t/>
            </a:r>
            <a:br>
              <a:rPr lang="en-US" b="1" u="sng" dirty="0" smtClean="0">
                <a:solidFill>
                  <a:schemeClr val="accent2">
                    <a:lumMod val="75000"/>
                  </a:schemeClr>
                </a:solidFill>
              </a:rPr>
            </a:br>
            <a:r>
              <a:rPr lang="en-US" dirty="0" smtClean="0"/>
              <a:t/>
            </a:r>
            <a:br>
              <a:rPr lang="en-US" dirty="0" smtClean="0"/>
            </a:br>
            <a:r>
              <a:rPr lang="ar-SA" b="1" dirty="0" smtClean="0"/>
              <a:t>1</a:t>
            </a:r>
            <a:r>
              <a:rPr lang="ar-SA" dirty="0" smtClean="0"/>
              <a:t>) تضخيم الجوانب الايجابية لتأثير الرياضة في المجتمع </a:t>
            </a:r>
            <a:r>
              <a:rPr lang="en-US" dirty="0" smtClean="0"/>
              <a:t>.</a:t>
            </a:r>
            <a:br>
              <a:rPr lang="en-US" dirty="0" smtClean="0"/>
            </a:br>
            <a:r>
              <a:rPr lang="en-US" dirty="0" smtClean="0"/>
              <a:t/>
            </a:r>
            <a:br>
              <a:rPr lang="en-US" dirty="0" smtClean="0"/>
            </a:br>
            <a:r>
              <a:rPr lang="ar-SA" b="1" dirty="0" smtClean="0"/>
              <a:t>2</a:t>
            </a:r>
            <a:r>
              <a:rPr lang="ar-SA" dirty="0" smtClean="0"/>
              <a:t>)التأكيد على أن حاجات الأفراد تتطابق مع حاجات المجتمع .</a:t>
            </a:r>
            <a:r>
              <a:rPr lang="en-US" dirty="0" smtClean="0"/>
              <a:t/>
            </a:r>
            <a:br>
              <a:rPr lang="en-US" dirty="0" smtClean="0"/>
            </a:br>
            <a:endParaRPr lang="ar-SA" dirty="0"/>
          </a:p>
        </p:txBody>
      </p:sp>
    </p:spTree>
  </p:cSld>
  <p:clrMapOvr>
    <a:masterClrMapping/>
  </p:clrMapOvr>
  <p:transition spd="slow">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b="1" u="sng" dirty="0" smtClean="0">
                <a:solidFill>
                  <a:srgbClr val="C00000"/>
                </a:solidFill>
              </a:rPr>
              <a:t>تطبيقات النظرية البنائية الوظيفية في المجال الرياضي</a:t>
            </a:r>
            <a:r>
              <a:rPr lang="ar-IQ" b="1" u="sng" dirty="0" smtClean="0"/>
              <a:t/>
            </a:r>
            <a:br>
              <a:rPr lang="ar-IQ" b="1" u="sng" dirty="0" smtClean="0"/>
            </a:br>
            <a:r>
              <a:rPr lang="en-US" dirty="0" smtClean="0"/>
              <a:t/>
            </a:r>
            <a:br>
              <a:rPr lang="en-US" dirty="0" smtClean="0"/>
            </a:br>
            <a:r>
              <a:rPr lang="ar-IQ" dirty="0" smtClean="0"/>
              <a:t>1) </a:t>
            </a:r>
            <a:r>
              <a:rPr lang="ar-SA" dirty="0" smtClean="0"/>
              <a:t>أن للرياضة دوراً حاسماً في النهوض بالصحة العامة والتطور الاجتماعي </a:t>
            </a:r>
            <a:r>
              <a:rPr lang="en-US" dirty="0" smtClean="0"/>
              <a:t/>
            </a:r>
            <a:br>
              <a:rPr lang="en-US" dirty="0" smtClean="0"/>
            </a:br>
            <a:r>
              <a:rPr lang="ar-IQ" dirty="0" smtClean="0"/>
              <a:t>2) </a:t>
            </a:r>
            <a:r>
              <a:rPr lang="ar-SA" dirty="0" smtClean="0"/>
              <a:t>أن للرياضة دوراً حاسماً في التنشئة الاجتماعية </a:t>
            </a:r>
            <a:r>
              <a:rPr lang="en-US" dirty="0" smtClean="0"/>
              <a:t>.</a:t>
            </a:r>
            <a:br>
              <a:rPr lang="en-US" dirty="0" smtClean="0"/>
            </a:br>
            <a:r>
              <a:rPr lang="ar-IQ" dirty="0" smtClean="0"/>
              <a:t>3) </a:t>
            </a:r>
            <a:r>
              <a:rPr lang="ar-SA" dirty="0" smtClean="0"/>
              <a:t>أن للرياضة دوراً حاسماً في ترابط الاجتماعي وتماسكه</a:t>
            </a:r>
            <a:r>
              <a:rPr lang="ar-IQ" dirty="0" smtClean="0"/>
              <a:t>.</a:t>
            </a:r>
            <a:r>
              <a:rPr lang="en-US" dirty="0" smtClean="0"/>
              <a:t/>
            </a:r>
            <a:br>
              <a:rPr lang="en-US" dirty="0" smtClean="0"/>
            </a:br>
            <a:r>
              <a:rPr lang="ar-IQ" dirty="0" smtClean="0"/>
              <a:t>4) </a:t>
            </a:r>
            <a:r>
              <a:rPr lang="ar-SA" dirty="0" smtClean="0"/>
              <a:t>أن للرياضة دوراً حاسماً في تحقيق السلم الاجتماعي وتعزيز الانتماء</a:t>
            </a:r>
            <a:r>
              <a:rPr lang="ar-IQ" dirty="0" smtClean="0"/>
              <a:t> للمجموعة الرياضية</a:t>
            </a:r>
            <a:r>
              <a:rPr lang="en-US" dirty="0" smtClean="0"/>
              <a:t>.</a:t>
            </a:r>
            <a:br>
              <a:rPr lang="en-US" dirty="0" smtClean="0"/>
            </a:br>
            <a:endParaRPr lang="ar-SA" dirty="0"/>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54762"/>
          </a:xfrm>
        </p:spPr>
        <p:txBody>
          <a:bodyPr>
            <a:normAutofit fontScale="90000"/>
          </a:bodyPr>
          <a:lstStyle/>
          <a:p>
            <a:pPr algn="r"/>
            <a:r>
              <a:rPr lang="ar-SA" b="1" u="sng" dirty="0" smtClean="0"/>
              <a:t>تطبيقات النظرية البنائية الوظيفية في المجال الرياضي</a:t>
            </a:r>
            <a:r>
              <a:rPr lang="en-US" dirty="0" smtClean="0"/>
              <a:t/>
            </a:r>
            <a:br>
              <a:rPr lang="en-US" dirty="0" smtClean="0"/>
            </a:br>
            <a:r>
              <a:rPr lang="ar-IQ" dirty="0" smtClean="0"/>
              <a:t>1) </a:t>
            </a:r>
            <a:r>
              <a:rPr lang="ar-SA" dirty="0" smtClean="0"/>
              <a:t>أن للرياضة دوراً حاسماً في النهوض بالصحة العامة والتطور الاجتماعي </a:t>
            </a:r>
            <a:r>
              <a:rPr lang="en-US" dirty="0" smtClean="0"/>
              <a:t/>
            </a:r>
            <a:br>
              <a:rPr lang="en-US" dirty="0" smtClean="0"/>
            </a:br>
            <a:r>
              <a:rPr lang="ar-IQ" dirty="0" smtClean="0"/>
              <a:t>2) </a:t>
            </a:r>
            <a:r>
              <a:rPr lang="ar-SA" dirty="0" smtClean="0"/>
              <a:t>أن للرياضة دوراً حاسماً في التنشئة الاجتماعية </a:t>
            </a:r>
            <a:r>
              <a:rPr lang="en-US" dirty="0" smtClean="0"/>
              <a:t/>
            </a:r>
            <a:br>
              <a:rPr lang="en-US" dirty="0" smtClean="0"/>
            </a:br>
            <a:r>
              <a:rPr lang="ar-IQ" dirty="0" smtClean="0"/>
              <a:t>3) </a:t>
            </a:r>
            <a:r>
              <a:rPr lang="ar-SA" dirty="0" smtClean="0"/>
              <a:t>أن للرياضة دوراً حاسماً في ترابط الاجتماعي وتماسكه</a:t>
            </a:r>
            <a:r>
              <a:rPr lang="ar-IQ" dirty="0" smtClean="0"/>
              <a:t>.</a:t>
            </a:r>
            <a:r>
              <a:rPr lang="en-US" dirty="0" smtClean="0"/>
              <a:t/>
            </a:r>
            <a:br>
              <a:rPr lang="en-US" dirty="0" smtClean="0"/>
            </a:br>
            <a:r>
              <a:rPr lang="ar-IQ" dirty="0" smtClean="0"/>
              <a:t>4) </a:t>
            </a:r>
            <a:r>
              <a:rPr lang="ar-SA" dirty="0" smtClean="0"/>
              <a:t>أن للرياضة دوراً حاسماً في تحقيق السلم الاجتماعي وتعزيز الانتماء</a:t>
            </a:r>
            <a:r>
              <a:rPr lang="ar-IQ" dirty="0" smtClean="0"/>
              <a:t> للمجموعة الرياضية</a:t>
            </a:r>
            <a:r>
              <a:rPr lang="en-US" dirty="0" smtClean="0"/>
              <a:t>.</a:t>
            </a:r>
            <a:r>
              <a:rPr lang="ar-IQ" dirty="0" smtClean="0"/>
              <a:t> </a:t>
            </a:r>
            <a:r>
              <a:rPr lang="en-US" dirty="0" smtClean="0"/>
              <a:t/>
            </a:r>
            <a:br>
              <a:rPr lang="en-US" dirty="0" smtClean="0"/>
            </a:b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Words>
  <PresentationFormat>عرض على الشاشة (3:4)‏</PresentationFormat>
  <Paragraphs>15</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نظريات علم الاجتماع الرياضي وتطبيقاتها في المجال الرياضي 1) النظرية البنائية الوظيفية  2) نظرية الصراع الاجتماعي  3) نظرية التفاعل الرمزي   4) النظرية النقدية  5) النظرية الهيكلية  </vt:lpstr>
      <vt:lpstr> أولا: النظرية البنائية الوظيفية functional theory               </vt:lpstr>
      <vt:lpstr>مواطن الضعف في النظرية البنائية الوظيفية  1) تضخيم الجوانب الايجابية لتأثير الرياضة في المجتمع .  2)التأكيد على أن حاجات الأفراد تتطابق مع حاجات المجتمع . </vt:lpstr>
      <vt:lpstr>تطبيقات النظرية البنائية الوظيفية في المجال الرياضي  1) أن للرياضة دوراً حاسماً في النهوض بالصحة العامة والتطور الاجتماعي  2) أن للرياضة دوراً حاسماً في التنشئة الاجتماعية . 3) أن للرياضة دوراً حاسماً في ترابط الاجتماعي وتماسكه. 4) أن للرياضة دوراً حاسماً في تحقيق السلم الاجتماعي وتعزيز الانتماء للمجموعة الرياضية. </vt:lpstr>
      <vt:lpstr>تطبيقات النظرية البنائية الوظيفية في المجال الرياضي 1) أن للرياضة دوراً حاسماً في النهوض بالصحة العامة والتطور الاجتماعي  2) أن للرياضة دوراً حاسماً في التنشئة الاجتماعية  3) أن للرياضة دوراً حاسماً في ترابط الاجتماعي وتماسكه. 4) أن للرياضة دوراً حاسماً في تحقيق السلم الاجتماعي وتعزيز الانتماء للمجموعة الرياضية.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علم الاجتماع الرياضي وتطبيقاتها في المجال الرياضي 1) النظرية البنائية الوظيفية  2) نظرية الصراع الاجتماعي  3) نظرية التفاعل الرمزي   4) النظرية النقدية  5) النظرية الهيكلية  </dc:title>
  <dc:creator>HP</dc:creator>
  <cp:lastModifiedBy>DR.Ahmed Saker 2O14</cp:lastModifiedBy>
  <cp:revision>1</cp:revision>
  <dcterms:created xsi:type="dcterms:W3CDTF">2018-12-10T17:47:31Z</dcterms:created>
  <dcterms:modified xsi:type="dcterms:W3CDTF">2018-12-10T18:13:33Z</dcterms:modified>
</cp:coreProperties>
</file>